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0D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4338" autoAdjust="0"/>
    <p:restoredTop sz="94660"/>
  </p:normalViewPr>
  <p:slideViewPr>
    <p:cSldViewPr snapToGrid="0">
      <p:cViewPr varScale="1">
        <p:scale>
          <a:sx n="71" d="100"/>
          <a:sy n="71" d="100"/>
        </p:scale>
        <p:origin x="32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15B7DD-905C-464F-B65C-54DD9D110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C782420-19F8-419D-8E57-B7C5C69D5C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5185B8-BC4C-424E-B84E-B8B8147492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003B41-B8AA-4E4F-ADE2-F569E57D5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6BC506-6FE3-4525-B0D2-8659D7B9FA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516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2C10A6-1F1C-451B-BBF4-AE72FE5055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143F7-114E-46E6-8451-9DACC69B7C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8F7A82-BCB7-4D38-B4FC-A9112244D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F1F49-B1A0-4E97-9A3B-42692944B2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26E0A7B-A480-4586-BDD3-2847BA6E96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7694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BEB8528-E01F-4F97-B816-9B31640C5D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4BC29F-269A-4BC9-B6C6-C56BA92DD67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029CCC-9CFA-489F-910F-BDF067A2A2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8283B2-AC97-41A9-B921-A5E1BBBF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3A5A77-6A38-4584-9455-1BB23EE4E2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0270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1E98E5-380D-4E5F-873B-D68D1DE280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704FAC-EB04-4687-97F6-4B8CD2218B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93858A-D8F5-4F03-891D-21C31AE8F4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F05D14-CC7D-4716-80F8-B20EEFE57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347EF-99A2-4D48-AA80-753E7CFDAD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0634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E83C7C-64D8-4938-B784-7CD895807A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1435DC-BCA6-4AB1-B3D1-AED9EBD53F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291E79-C2C3-4364-827F-35864EFF9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7B038A-F422-4247-BFFC-4E19E0EC0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6F9567-AAC3-431C-87FE-CBDDE92C45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0939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89E15E-AD44-4F88-A165-78819731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9F98E-28EE-4031-BD0A-F5A071204C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32FC572-2082-41DB-A1BA-D6AF7576C6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D4A8E9-6344-482A-A962-7B025364C6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8221BE-1CDB-4B94-82D3-8733A0D108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CB8EE4-5847-4814-83C7-060DB3E7FE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67897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3548C-178E-44B5-A296-5AEDC568C3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A0CF78-18E8-4FF1-B984-7E7FB5518F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C1E727-10E0-4DCC-B14E-9E89E6DDB4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AA1F1F0-5E97-4325-809B-71E8909189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CA0D45-CBCE-407F-B362-A6C757801C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11B140D-DF0C-4564-AE3A-F331B23DE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0C06A33-47C4-4AE1-BD5B-4781E2A4F4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23D0AD5E-F666-4BCA-A5FD-B4BE250DF0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07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B7F6ED-61EC-473A-B045-AD748770E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8FAF92-1D68-4E49-AC4D-6E55302A2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300F0AC-75C0-425D-B82C-99413FCEFE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360996B-6B7D-48EC-B413-29014003D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5692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D606B9-868D-4225-9D52-E5425FFE8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0CBD31-DE54-4184-8CEC-EA3597291F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DAE7FF-0752-45A4-A010-261EEC2738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951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B7FC9F-3116-4DF8-AE9A-889236DD24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506A14-4A02-4153-AF47-F7D22B5C35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555B3E-0EC2-43CC-A703-4DDBD17C8F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AE3CDC6-D053-41B5-9C5A-D3A84B9F9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EE212C-E810-4436-AE81-BF2E1E7F3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AC10269-1F51-4B81-BAF1-85332BB19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8449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909DB1-0709-4464-A667-DA142772DE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2F56B6C-9D61-498D-89A0-C6BD48B884C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DF402A2-26CA-4637-B971-E26AB80190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E48483-B12E-4D0F-B353-166D7C06A3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8656227-41EF-4657-B626-882D897CCC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D3E68A-60BE-4C50-A3A8-41AE6427A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5309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A5D325D-7679-49AD-96BE-6DEE4E9CC5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932C53-E680-4FD9-B4BD-50EAAB1F2A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1536D0-8A40-4CD2-9394-459DD198A2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ADAF8A-F950-4BE0-87C0-59AB025BAD3A}" type="datetimeFigureOut">
              <a:rPr lang="en-US" smtClean="0"/>
              <a:t>4/24/2022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B56E6E-AA26-41F0-B7CC-A41DB180DAD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AE18018-56A5-4EF1-962F-C1DF696B56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B8897-2F9A-4C4F-A27D-86CCA6B0BA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9861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12.svg"/><Relationship Id="rId18" Type="http://schemas.openxmlformats.org/officeDocument/2006/relationships/image" Target="../media/image9.jpg"/><Relationship Id="rId3" Type="http://schemas.openxmlformats.org/officeDocument/2006/relationships/image" Target="../media/image2.svg"/><Relationship Id="rId21" Type="http://schemas.openxmlformats.org/officeDocument/2006/relationships/image" Target="../media/image11.png"/><Relationship Id="rId7" Type="http://schemas.openxmlformats.org/officeDocument/2006/relationships/image" Target="../media/image6.svg"/><Relationship Id="rId12" Type="http://schemas.openxmlformats.org/officeDocument/2006/relationships/image" Target="../media/image6.png"/><Relationship Id="rId17" Type="http://schemas.openxmlformats.org/officeDocument/2006/relationships/image" Target="../media/image16.svg"/><Relationship Id="rId2" Type="http://schemas.openxmlformats.org/officeDocument/2006/relationships/image" Target="../media/image1.png"/><Relationship Id="rId16" Type="http://schemas.openxmlformats.org/officeDocument/2006/relationships/image" Target="../media/image8.png"/><Relationship Id="rId20" Type="http://schemas.openxmlformats.org/officeDocument/2006/relationships/image" Target="../media/image19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5" Type="http://schemas.openxmlformats.org/officeDocument/2006/relationships/image" Target="../media/image14.svg"/><Relationship Id="rId10" Type="http://schemas.openxmlformats.org/officeDocument/2006/relationships/image" Target="../media/image5.png"/><Relationship Id="rId19" Type="http://schemas.openxmlformats.org/officeDocument/2006/relationships/image" Target="../media/image10.png"/><Relationship Id="rId4" Type="http://schemas.openxmlformats.org/officeDocument/2006/relationships/image" Target="../media/image2.png"/><Relationship Id="rId9" Type="http://schemas.openxmlformats.org/officeDocument/2006/relationships/image" Target="../media/image8.svg"/><Relationship Id="rId1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14A3D02E-C29C-425E-BBCE-59550EF37E4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441094" y="-1422400"/>
            <a:ext cx="7617251" cy="79502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5FE43BAB-4105-4729-950C-308D5BF258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407252" y="191126"/>
            <a:ext cx="2724150" cy="2143125"/>
          </a:xfrm>
          <a:prstGeom prst="rect">
            <a:avLst/>
          </a:prstGeom>
        </p:spPr>
      </p:pic>
      <p:pic>
        <p:nvPicPr>
          <p:cNvPr id="11" name="Graphic 10">
            <a:extLst>
              <a:ext uri="{FF2B5EF4-FFF2-40B4-BE49-F238E27FC236}">
                <a16:creationId xmlns:a16="http://schemas.microsoft.com/office/drawing/2014/main" id="{14B80C18-91AD-4C5D-AD44-8DE19DCFF2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723099" y="2424347"/>
            <a:ext cx="2724150" cy="2143125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D89C7647-6B04-4557-B357-96310C91613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=""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06751" y="191126"/>
            <a:ext cx="2724150" cy="2143125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6BEA9E86-9531-4F83-972C-A323A46EE82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=""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945793" y="2424347"/>
            <a:ext cx="2962275" cy="2143125"/>
          </a:xfrm>
          <a:prstGeom prst="rect">
            <a:avLst/>
          </a:prstGeom>
        </p:spPr>
      </p:pic>
      <p:pic>
        <p:nvPicPr>
          <p:cNvPr id="21" name="Graphic 20">
            <a:extLst>
              <a:ext uri="{FF2B5EF4-FFF2-40B4-BE49-F238E27FC236}">
                <a16:creationId xmlns:a16="http://schemas.microsoft.com/office/drawing/2014/main" id="{F15DCF2A-9713-404B-8DF5-37B1564B7635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=""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-201538" y="2405296"/>
            <a:ext cx="2095500" cy="2181225"/>
          </a:xfrm>
          <a:prstGeom prst="rect">
            <a:avLst/>
          </a:prstGeom>
        </p:spPr>
      </p:pic>
      <p:pic>
        <p:nvPicPr>
          <p:cNvPr id="23" name="Graphic 22">
            <a:extLst>
              <a:ext uri="{FF2B5EF4-FFF2-40B4-BE49-F238E27FC236}">
                <a16:creationId xmlns:a16="http://schemas.microsoft.com/office/drawing/2014/main" id="{54407D7E-5F18-4810-B410-E419FA6E17C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=""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2735301" y="4567472"/>
            <a:ext cx="3067050" cy="2143125"/>
          </a:xfrm>
          <a:prstGeom prst="rect">
            <a:avLst/>
          </a:prstGeom>
        </p:spPr>
      </p:pic>
      <p:pic>
        <p:nvPicPr>
          <p:cNvPr id="25" name="Graphic 24">
            <a:extLst>
              <a:ext uri="{FF2B5EF4-FFF2-40B4-BE49-F238E27FC236}">
                <a16:creationId xmlns:a16="http://schemas.microsoft.com/office/drawing/2014/main" id="{C4BF0457-EA0F-4004-969B-08D540209F31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=""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33463" y="4579509"/>
            <a:ext cx="4162425" cy="2143125"/>
          </a:xfrm>
          <a:prstGeom prst="rect">
            <a:avLst/>
          </a:prstGeom>
        </p:spPr>
      </p:pic>
      <p:pic>
        <p:nvPicPr>
          <p:cNvPr id="34" name="Graphic 33">
            <a:extLst>
              <a:ext uri="{FF2B5EF4-FFF2-40B4-BE49-F238E27FC236}">
                <a16:creationId xmlns:a16="http://schemas.microsoft.com/office/drawing/2014/main" id="{60C76828-9481-49A6-8F58-C96AD3EF4F58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=""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8675657" y="77428"/>
            <a:ext cx="3444124" cy="1992672"/>
          </a:xfrm>
          <a:prstGeom prst="rect">
            <a:avLst/>
          </a:prstGeom>
        </p:spPr>
      </p:pic>
      <p:pic>
        <p:nvPicPr>
          <p:cNvPr id="36" name="Graphic 35">
            <a:extLst>
              <a:ext uri="{FF2B5EF4-FFF2-40B4-BE49-F238E27FC236}">
                <a16:creationId xmlns:a16="http://schemas.microsoft.com/office/drawing/2014/main" id="{10967655-BA48-47D0-974F-E886BAFCD0B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=""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285249" y="77428"/>
            <a:ext cx="2286000" cy="1247775"/>
          </a:xfrm>
          <a:prstGeom prst="rect">
            <a:avLst/>
          </a:prstGeom>
        </p:spPr>
      </p:pic>
      <p:sp>
        <p:nvSpPr>
          <p:cNvPr id="39" name="Title 1">
            <a:extLst>
              <a:ext uri="{FF2B5EF4-FFF2-40B4-BE49-F238E27FC236}">
                <a16:creationId xmlns:a16="http://schemas.microsoft.com/office/drawing/2014/main" id="{7C2B7416-2837-466C-A4CF-E7E02B24957A}"/>
              </a:ext>
            </a:extLst>
          </p:cNvPr>
          <p:cNvSpPr txBox="1">
            <a:spLocks/>
          </p:cNvSpPr>
          <p:nvPr/>
        </p:nvSpPr>
        <p:spPr>
          <a:xfrm>
            <a:off x="8779250" y="1392437"/>
            <a:ext cx="3184915" cy="655997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1200" dirty="0">
                <a:latin typeface="YEKAN PLUS" panose="00000400000000000000" pitchFamily="2" charset="-78"/>
                <a:ea typeface="YEKAN PLUS" panose="00000400000000000000" pitchFamily="2" charset="-78"/>
                <a:cs typeface="B Yekan" panose="00000400000000000000" pitchFamily="2" charset="-78"/>
              </a:rPr>
              <a:t>اولین خبرنامه داخلی آموزشکده فنی و حرفه ای دختران اصفهان</a:t>
            </a:r>
          </a:p>
          <a:p>
            <a:pPr algn="r"/>
            <a:r>
              <a:rPr lang="fa-IR" sz="1200" dirty="0">
                <a:latin typeface="YEKAN PLUS" panose="00000400000000000000" pitchFamily="2" charset="-78"/>
                <a:ea typeface="YEKAN PLUS" panose="00000400000000000000" pitchFamily="2" charset="-78"/>
                <a:cs typeface="B Yekan" panose="00000400000000000000" pitchFamily="2" charset="-78"/>
              </a:rPr>
              <a:t>شماره یکم</a:t>
            </a:r>
            <a:br>
              <a:rPr lang="fa-IR" sz="1200" dirty="0">
                <a:latin typeface="YEKAN PLUS" panose="00000400000000000000" pitchFamily="2" charset="-78"/>
                <a:ea typeface="YEKAN PLUS" panose="00000400000000000000" pitchFamily="2" charset="-78"/>
                <a:cs typeface="B Yekan" panose="00000400000000000000" pitchFamily="2" charset="-78"/>
              </a:rPr>
            </a:br>
            <a:r>
              <a:rPr lang="fa-IR" sz="1200" dirty="0">
                <a:latin typeface="YEKAN PLUS" panose="00000400000000000000" pitchFamily="2" charset="-78"/>
                <a:ea typeface="YEKAN PLUS" panose="00000400000000000000" pitchFamily="2" charset="-78"/>
                <a:cs typeface="B Yekan" panose="00000400000000000000" pitchFamily="2" charset="-78"/>
              </a:rPr>
              <a:t>اسفند 1400</a:t>
            </a:r>
            <a:endParaRPr lang="en-US" sz="1200" dirty="0">
              <a:latin typeface="YEKAN PLUS" panose="00000400000000000000" pitchFamily="2" charset="-78"/>
              <a:ea typeface="YEKAN PLUS" panose="00000400000000000000" pitchFamily="2" charset="-78"/>
              <a:cs typeface="B Yekan" panose="00000400000000000000" pitchFamily="2" charset="-78"/>
            </a:endParaRPr>
          </a:p>
        </p:txBody>
      </p:sp>
      <p:pic>
        <p:nvPicPr>
          <p:cNvPr id="53" name="Picture 52">
            <a:extLst>
              <a:ext uri="{FF2B5EF4-FFF2-40B4-BE49-F238E27FC236}">
                <a16:creationId xmlns:a16="http://schemas.microsoft.com/office/drawing/2014/main" id="{B63D5289-879D-4B94-A5EB-4F0501E22E58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4102" y="0"/>
            <a:ext cx="2134157" cy="1560306"/>
          </a:xfrm>
          <a:prstGeom prst="rect">
            <a:avLst/>
          </a:prstGeom>
        </p:spPr>
      </p:pic>
      <p:pic>
        <p:nvPicPr>
          <p:cNvPr id="55" name="Graphic 54">
            <a:extLst>
              <a:ext uri="{FF2B5EF4-FFF2-40B4-BE49-F238E27FC236}">
                <a16:creationId xmlns:a16="http://schemas.microsoft.com/office/drawing/2014/main" id="{22B435F0-B827-4C03-B6A1-BD2D0734DFC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=""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6224102" y="3951271"/>
            <a:ext cx="2646376" cy="2646376"/>
          </a:xfrm>
          <a:prstGeom prst="rect">
            <a:avLst/>
          </a:prstGeom>
        </p:spPr>
      </p:pic>
      <p:sp>
        <p:nvSpPr>
          <p:cNvPr id="18" name="Title 1">
            <a:extLst>
              <a:ext uri="{FF2B5EF4-FFF2-40B4-BE49-F238E27FC236}">
                <a16:creationId xmlns:a16="http://schemas.microsoft.com/office/drawing/2014/main" id="{F0D95D34-E8F5-4E8B-AEF9-799FB8A5C02A}"/>
              </a:ext>
            </a:extLst>
          </p:cNvPr>
          <p:cNvSpPr txBox="1">
            <a:spLocks/>
          </p:cNvSpPr>
          <p:nvPr/>
        </p:nvSpPr>
        <p:spPr>
          <a:xfrm>
            <a:off x="9518408" y="1680094"/>
            <a:ext cx="2392675" cy="10703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a-IR" sz="2000" b="1" dirty="0">
                <a:latin typeface="YEKAN PLUS" panose="00000400000000000000" pitchFamily="2" charset="-78"/>
                <a:ea typeface="YEKAN PLUS" panose="00000400000000000000" pitchFamily="2" charset="-78"/>
                <a:cs typeface="YEKAN PLUS" panose="00000400000000000000" pitchFamily="2" charset="-78"/>
              </a:rPr>
              <a:t>در این شماره میخوانید:</a:t>
            </a:r>
            <a:endParaRPr lang="en-US" sz="2000" b="1" dirty="0">
              <a:latin typeface="YEKAN PLUS" panose="00000400000000000000" pitchFamily="2" charset="-78"/>
              <a:ea typeface="YEKAN PLUS" panose="00000400000000000000" pitchFamily="2" charset="-78"/>
              <a:cs typeface="YEKAN PLUS" panose="00000400000000000000" pitchFamily="2" charset="-78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1499A8-15A6-4DA4-9AC7-469FBB0147E7}"/>
              </a:ext>
            </a:extLst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4368" y="2110441"/>
            <a:ext cx="4761572" cy="4800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890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1D3E327E-31D2-4AD1-A479-6C3D37C640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7982" y="-1496101"/>
            <a:ext cx="10899905" cy="7270878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2557C5C-D41A-411E-B990-96EE3527008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8175" y="1778945"/>
            <a:ext cx="10910773" cy="727087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9BD24AA-3BB3-4674-9BC1-0B44BC34C7D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70959" y="-217859"/>
            <a:ext cx="10744628" cy="71672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7958E75-22DB-4602-AAFF-D98F1180D0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86828" y="1924173"/>
            <a:ext cx="5757228" cy="57572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6A2ABB8-3735-45F2-BCA9-0250CCDB31E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9958" y="5266846"/>
            <a:ext cx="1347787" cy="134778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272619" y="918419"/>
            <a:ext cx="4666129" cy="923330"/>
          </a:xfrm>
          <a:prstGeom prst="rect">
            <a:avLst/>
          </a:prstGeom>
          <a:solidFill>
            <a:srgbClr val="B0D3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7804046" y="1216008"/>
            <a:ext cx="1100191" cy="923330"/>
          </a:xfrm>
          <a:prstGeom prst="rect">
            <a:avLst/>
          </a:prstGeom>
          <a:solidFill>
            <a:srgbClr val="B0D3FF"/>
          </a:solidFill>
          <a:ln>
            <a:noFill/>
          </a:ln>
        </p:spPr>
        <p:txBody>
          <a:bodyPr wrap="square" rtlCol="0">
            <a:spAutoFit/>
          </a:bodyPr>
          <a:lstStyle/>
          <a:p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802713" y="757081"/>
            <a:ext cx="4134702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باز دید اعضاء بسیج آموزشکده فنی و حرفه ای دختران اصفهان از خانواده شهدا در تاریخ 1400/10/13 به مناسبت شهادت سردار سلیمانی با حضور 10 نفر از اعضاء بسیج آموزشکده فنی و حرفه ای دختران اصفهان برگذار گردید که در این دیدار ضمن قدر دانی از جانفشانی های شهدای عزیز و اهداء  اهدای هدایا به رسم یادبود از خانواده شهدا تجلیل گردید.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361568" y="1109659"/>
            <a:ext cx="2296780" cy="833734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49516" y="1424882"/>
            <a:ext cx="1085451" cy="833734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-1333" y="1991408"/>
            <a:ext cx="374923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در </a:t>
            </a:r>
            <a:r>
              <a:rPr lang="fa-IR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مورد نحو جذب و ثبت نام دانشجویان در کانون حلال احمر و برنامه ریزی سه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ماهه اول بحث و تبادل نظر شد همچنین </a:t>
            </a:r>
            <a:r>
              <a:rPr lang="fa-IR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جهت تشکیل برنامه ها و وبینار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های حلال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احمر تصمیماتی اتخاذ گردید </a:t>
            </a:r>
            <a:r>
              <a:rPr lang="fa-IR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.</a:t>
            </a:r>
            <a:endParaRPr lang="en-US" dirty="0">
              <a:solidFill>
                <a:schemeClr val="bg2">
                  <a:lumMod val="10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endParaRPr lang="en-US" dirty="0">
              <a:solidFill>
                <a:schemeClr val="bg2">
                  <a:lumMod val="10000"/>
                </a:schemeClr>
              </a:solidFill>
            </a:endParaRPr>
          </a:p>
          <a:p>
            <a:pPr algn="r" rtl="1"/>
            <a:endParaRPr lang="en-US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939009"/>
            <a:ext cx="351930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برگذاری جلسه هلال احمر با حضور کارشناس امور دانشجویی در آموزشکده فنی و حرفه ای دختران اصفهان به </a:t>
            </a:r>
            <a:r>
              <a:rPr lang="fa-IR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همراه دبیر و اعضای </a:t>
            </a:r>
            <a:r>
              <a:rPr lang="fa-IR" dirty="0" smtClean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شورا </a:t>
            </a:r>
            <a:r>
              <a:rPr lang="fa-IR" dirty="0">
                <a:solidFill>
                  <a:schemeClr val="bg2">
                    <a:lumMod val="10000"/>
                  </a:schemeClr>
                </a:solidFill>
                <a:cs typeface="B Yekan" panose="00000400000000000000" pitchFamily="2" charset="-78"/>
              </a:rPr>
              <a:t>هلال احمر 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525210" y="4227399"/>
            <a:ext cx="3408201" cy="752527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005675" y="4082737"/>
            <a:ext cx="39277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رنگ آمیزی قبور شهدا توسط اعضاء بسیج آموزشکده فنی و حرفه ای دختران اصفهان در  دهه فجر با حضور اعضاء بسیج آموزشکده فنی و حرفه ای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627060" y="4919604"/>
            <a:ext cx="44013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دختران اصفهان و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آموزشکده </a:t>
            </a:r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فنی و حرفه ای </a:t>
            </a:r>
            <a:r>
              <a:rPr lang="fa-IR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سمیه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563730" y="5178648"/>
            <a:ext cx="33752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از ساعت 9 صبح الی 14 ظهر در محل تکیه شهدا به انجام رسید.</a:t>
            </a:r>
            <a:endParaRPr lang="en-US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4739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D357E4BC-B6ED-4C83-9B6D-EFE3E3D3CCF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4621" y="-1650202"/>
            <a:ext cx="14406415" cy="72081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9C918F02-BFA4-4771-B0FC-D44AB9483B2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07208" y="1661047"/>
            <a:ext cx="14406415" cy="724132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18413" y="1115619"/>
            <a:ext cx="5741894" cy="923330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fa-IR" dirty="0" smtClean="0"/>
          </a:p>
          <a:p>
            <a:endParaRPr lang="fa-IR" dirty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6629400" y="943426"/>
            <a:ext cx="5109883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خرید تجهیزات مورد نیاز خوابگاه و راه اندازی و مجهز کردن آن جهت سکونت دانشجویان به هنگام برگذاری کلاس ها به صورت حضوری با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کمک آقای سورانی در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آموزشکده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فنی و حرفه ای دختران اصفهان آماده سازی شد.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14146" y="4397188"/>
            <a:ext cx="6125137" cy="1260956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153836" y="4247142"/>
            <a:ext cx="458544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ضد عفونی کردن فضای آموزشکده و کلاس ها و چک کردن کارت واکسن دانشجویان ، نصب بنر و پوستر آموزشی در ارتباط با پیشگیری و درمان کرونا و رعایت فاصله اجتماعی جهت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آگاهی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و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آمادگی دانشجویان در رابطه با 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10915" y="5483935"/>
            <a:ext cx="5755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مقابله و قطع زنجیره کرونا و حفظ سلامت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افراد.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00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96C1E5B-19A0-421B-AB2A-412A2B07F5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15" y="-1436033"/>
            <a:ext cx="10717457" cy="71491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39770D7-FB9E-4457-87C7-5EE6DBB0A64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15" y="1785529"/>
            <a:ext cx="10743995" cy="71668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276B389-557F-470A-9ED5-F85ACF48B74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496367" y="-245747"/>
            <a:ext cx="10991393" cy="73319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331259" y="970145"/>
            <a:ext cx="2444668" cy="734989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23463" y="1446562"/>
            <a:ext cx="1578443" cy="338968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3483" y="854883"/>
            <a:ext cx="3642444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بازدید تیم نظارت و ارزیابی سازمان فنی و حرفه ای از آموزشکده فنی و حرفه ای دختران اصفهان در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این باز دید از بخش های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مختلف آموزشکده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(کلاس های حضوری ، کارگاه ها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،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سلف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سرویس ، ساختمان فاز 3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در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حال احداث ، خوابگاه ها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و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....) صورت گرفت </a:t>
            </a:r>
            <a:endParaRPr lang="fa-IR" sz="1600" dirty="0" smtClean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روزبهی ریاست آموزشکده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توضیحات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ل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ازم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در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خصوص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شرایط و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امکانات آموزشکده 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رائه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و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از زحمات دانشگاه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فنی و حرفه ای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استان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جهت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تلاش 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در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خصوص راه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اندازی </a:t>
            </a:r>
            <a:endParaRPr lang="fa-IR" sz="1600" dirty="0" smtClean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ساختمان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آموزشی 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جدید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تشکر 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نمود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920318" y="854883"/>
            <a:ext cx="3966882" cy="482756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799635" y="854883"/>
            <a:ext cx="510988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امضاء تفاهم نامه جهت معرفی تولیدات آموزشکده فنی و حرفه ای دختران اصفهان 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در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این تفاهم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نامه قرار بر ای این شد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که دانشجویان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دست ساخته های خود را به شرکت های مورد نظر ارائه داده ، همچنین دانشجویان جهت گذراندن دوره های کارآموزی به شرکت ها معرفی شوند .توافق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شرکت ها در رابطه با پذیرش و معرفی دانشجویان جهت کار تنظیم و تصویب شد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.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اعتبار این قرار داد به مدت 2 سال از آموزشکده فنی و حرفه ای دختران اصفهان با شرکت های دولتی می باشد.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906871" y="4119192"/>
            <a:ext cx="3966882" cy="923330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fa-IR" dirty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7906871" y="4078851"/>
            <a:ext cx="39668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بازدید سرکار خانم رباط جزی </a:t>
            </a: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مدیر کل امور دانشجویی سازمان فنی و حرفه ای کشور از آموزشکده فنی و حرفه ای دختران اصفهان</a:t>
            </a:r>
            <a:endParaRPr lang="fa-IR" sz="1600" dirty="0" smtClean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  <a:p>
            <a:pPr algn="r" rtl="1"/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به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گزارش روابط عمومی آموزشکده فنی و حرفه ای دختران اصفهان مهندس حجازی ناظر ویژه نظارت و ارزیابی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آموزشکده </a:t>
            </a:r>
            <a:r>
              <a:rPr lang="fa-IR" sz="1600" dirty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فنی و حرفه ای از این آموزشکده بازدید به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عمل</a:t>
            </a:r>
            <a:r>
              <a:rPr lang="en-US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 </a:t>
            </a:r>
            <a:r>
              <a:rPr lang="fa-IR" sz="16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 آورد.</a:t>
            </a:r>
            <a:endParaRPr lang="en-US" sz="16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156143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0ECBBC99-1C4C-4E1D-B0CE-335E717FBE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960" y="-1447880"/>
            <a:ext cx="14369283" cy="721230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280A499-35E4-434A-B6D4-AE8926957AD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76960" y="1670358"/>
            <a:ext cx="14348681" cy="72123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763871" y="4370294"/>
            <a:ext cx="4867835" cy="739588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810578" y="4280827"/>
            <a:ext cx="48678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Yekan" panose="00000400000000000000" pitchFamily="2" charset="-78"/>
              </a:rPr>
              <a:t>برگذاری کلاس حضوری برای برخی دروس کارگاهی در آموزشکده فنی و حرفه ای دختران اصفهان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Yekan" panose="00000400000000000000" pitchFamily="2" charset="-78"/>
              </a:rPr>
              <a:t>کلاس </a:t>
            </a:r>
            <a:r>
              <a:rPr lang="fa-IR" sz="2000" dirty="0" smtClean="0">
                <a:solidFill>
                  <a:schemeClr val="tx1">
                    <a:lumMod val="95000"/>
                    <a:lumOff val="5000"/>
                  </a:schemeClr>
                </a:solidFill>
                <a:cs typeface="B Yekan" panose="00000400000000000000" pitchFamily="2" charset="-78"/>
              </a:rPr>
              <a:t>های کارگاهی با رعایت پروتکل های بهداشتی و فاصله اجتماعی با حضور دانشجویان  و استادان در آموزشکده برگذار گردید.</a:t>
            </a:r>
            <a:endParaRPr lang="en-US" sz="2000" dirty="0">
              <a:solidFill>
                <a:schemeClr val="tx1">
                  <a:lumMod val="95000"/>
                  <a:lumOff val="5000"/>
                </a:schemeClr>
              </a:solidFill>
              <a:cs typeface="B Yekan" panose="00000400000000000000" pitchFamily="2" charset="-7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936518" y="1059683"/>
            <a:ext cx="5862918" cy="1200329"/>
          </a:xfrm>
          <a:prstGeom prst="rect">
            <a:avLst/>
          </a:prstGeom>
          <a:solidFill>
            <a:srgbClr val="B0D3FF"/>
          </a:solidFill>
        </p:spPr>
        <p:txBody>
          <a:bodyPr wrap="square" rtlCol="0">
            <a:spAutoFit/>
          </a:bodyPr>
          <a:lstStyle/>
          <a:p>
            <a:endParaRPr lang="fa-IR" dirty="0" smtClean="0"/>
          </a:p>
          <a:p>
            <a:endParaRPr lang="fa-IR" dirty="0"/>
          </a:p>
          <a:p>
            <a:endParaRPr lang="fa-IR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782235" y="978917"/>
            <a:ext cx="584947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برگذاری جشن روز انیمیشن به مناسبت روز انیمیشن با حضور اساتید و فعالین حوزه انیمیشن در استان اصفهان در آموزشکده فنی و حرفه ای دختران اصفهان</a:t>
            </a:r>
          </a:p>
          <a:p>
            <a:pPr algn="r" rtl="1"/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در </a:t>
            </a:r>
            <a:r>
              <a:rPr lang="fa-IR" sz="2000" dirty="0" smtClean="0">
                <a:solidFill>
                  <a:schemeClr val="tx1">
                    <a:lumMod val="85000"/>
                    <a:lumOff val="15000"/>
                  </a:schemeClr>
                </a:solidFill>
                <a:cs typeface="B Yekan" panose="00000400000000000000" pitchFamily="2" charset="-78"/>
              </a:rPr>
              <a:t>این جلسه باحضور مدیران گروه و اساتید و دانشجویان در سالن اجتماعات آموزشکده برگذار گردید و اثر و آثار فعالین حوزه انیمیشن به نمایش در آمد و شرح اثر های فعالین بازگو شد .</a:t>
            </a:r>
            <a:endParaRPr lang="en-US" sz="2000" dirty="0">
              <a:solidFill>
                <a:schemeClr val="tx1">
                  <a:lumMod val="85000"/>
                  <a:lumOff val="15000"/>
                </a:schemeClr>
              </a:solidFill>
              <a:cs typeface="B Yeka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322271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609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Arial</vt:lpstr>
      <vt:lpstr>B Yekan</vt:lpstr>
      <vt:lpstr>Calibri</vt:lpstr>
      <vt:lpstr>Calibri Light</vt:lpstr>
      <vt:lpstr>YEKAN PLUS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Aida</dc:creator>
  <cp:lastModifiedBy>PNE</cp:lastModifiedBy>
  <cp:revision>45</cp:revision>
  <dcterms:created xsi:type="dcterms:W3CDTF">2022-03-17T13:26:10Z</dcterms:created>
  <dcterms:modified xsi:type="dcterms:W3CDTF">2022-04-24T05:28:48Z</dcterms:modified>
</cp:coreProperties>
</file>